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74" r:id="rId5"/>
    <p:sldId id="284" r:id="rId6"/>
    <p:sldId id="285" r:id="rId7"/>
    <p:sldId id="286" r:id="rId8"/>
    <p:sldId id="287" r:id="rId9"/>
    <p:sldId id="288" r:id="rId10"/>
    <p:sldId id="289" r:id="rId11"/>
    <p:sldId id="259" r:id="rId12"/>
    <p:sldId id="272" r:id="rId13"/>
    <p:sldId id="266" r:id="rId14"/>
    <p:sldId id="257" r:id="rId15"/>
    <p:sldId id="260" r:id="rId16"/>
    <p:sldId id="261" r:id="rId17"/>
    <p:sldId id="265" r:id="rId18"/>
    <p:sldId id="258" r:id="rId19"/>
    <p:sldId id="281" r:id="rId20"/>
    <p:sldId id="282" r:id="rId21"/>
    <p:sldId id="283" r:id="rId22"/>
    <p:sldId id="290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80"/>
        <p:guide pos="3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HMKG</a:t>
            </a:r>
            <a:r>
              <a:rPr lang="zh-CN" altLang="en-US" dirty="0">
                <a:effectLst/>
              </a:rPr>
              <a:t>进度</a:t>
            </a:r>
            <a:r>
              <a:rPr lang="zh-CN" altLang="en-US" dirty="0">
                <a:effectLst/>
              </a:rPr>
              <a:t>汇报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当前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5083" y="2136775"/>
            <a:ext cx="1550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>
                <a:highlight>
                  <a:srgbClr val="FFFF00"/>
                </a:highlight>
              </a:rPr>
              <a:t>HMDB</a:t>
            </a:r>
            <a:r>
              <a:rPr lang="zh-CN" altLang="en-US">
                <a:highlight>
                  <a:srgbClr val="FFFF00"/>
                </a:highlight>
              </a:rPr>
              <a:t>数据库</a:t>
            </a:r>
            <a:endParaRPr lang="en-US" altLang="zh-CN"/>
          </a:p>
          <a:p>
            <a:pPr algn="ctr"/>
            <a:endParaRPr lang="zh-CN" altLang="en-US"/>
          </a:p>
          <a:p>
            <a:pPr algn="ctr"/>
            <a:r>
              <a:rPr lang="en-US" altLang="zh-CN"/>
              <a:t>(KEGG</a:t>
            </a:r>
            <a:r>
              <a:rPr lang="zh-CN" altLang="en-US"/>
              <a:t>、</a:t>
            </a:r>
            <a:endParaRPr lang="zh-CN" altLang="en-US"/>
          </a:p>
          <a:p>
            <a:pPr algn="ctr"/>
            <a:r>
              <a:rPr lang="en-US" altLang="zh-CN"/>
              <a:t>Reactome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4" idx="3"/>
          </p:cNvCxnSpPr>
          <p:nvPr/>
        </p:nvCxnSpPr>
        <p:spPr>
          <a:xfrm>
            <a:off x="2846070" y="2736215"/>
            <a:ext cx="9353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7783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</a:rPr>
              <a:t>构建知识图谱</a:t>
            </a:r>
            <a:endParaRPr lang="en-US" altLang="zh-CN">
              <a:highlight>
                <a:srgbClr val="FFFF00"/>
              </a:highlight>
            </a:endParaRPr>
          </a:p>
          <a:p>
            <a:pPr algn="ctr"/>
            <a:r>
              <a:rPr lang="en-US" altLang="zh-CN">
                <a:highlight>
                  <a:srgbClr val="FFFF00"/>
                </a:highlight>
              </a:rPr>
              <a:t>HMKG</a:t>
            </a:r>
            <a:endParaRPr lang="en-US" altLang="zh-CN">
              <a:highlight>
                <a:srgbClr val="FFFF00"/>
              </a:highlight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62534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4161" y="3914775"/>
            <a:ext cx="110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>
                <a:highlight>
                  <a:srgbClr val="FFFF00"/>
                </a:highlight>
              </a:rPr>
              <a:t>HMKG</a:t>
            </a:r>
            <a:r>
              <a:rPr lang="zh-CN" altLang="en-US">
                <a:highlight>
                  <a:srgbClr val="FFFF00"/>
                </a:highlight>
              </a:rPr>
              <a:t>包</a:t>
            </a:r>
            <a:endParaRPr lang="zh-CN" altLang="en-US">
              <a:highlight>
                <a:srgbClr val="FFFF00"/>
              </a:highlight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2580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33198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</a:rPr>
              <a:t>知识图谱表示</a:t>
            </a:r>
            <a:endParaRPr lang="zh-CN" altLang="en-US">
              <a:highlight>
                <a:srgbClr val="FFFF00"/>
              </a:highlight>
            </a:endParaRPr>
          </a:p>
          <a:p>
            <a:pPr algn="ctr"/>
            <a:r>
              <a:rPr lang="en-US" altLang="zh-CN">
                <a:highlight>
                  <a:srgbClr val="FFFF00"/>
                </a:highlight>
              </a:rPr>
              <a:t>KGE</a:t>
            </a:r>
            <a:endParaRPr lang="en-US" altLang="zh-CN">
              <a:highlight>
                <a:srgbClr val="FFFF00"/>
              </a:highlight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310755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589" y="3914775"/>
            <a:ext cx="140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>
                <a:highlight>
                  <a:srgbClr val="FFFF00"/>
                </a:highlight>
              </a:rPr>
              <a:t>meta2vec</a:t>
            </a:r>
            <a:r>
              <a:rPr lang="zh-CN" altLang="en-US">
                <a:highlight>
                  <a:srgbClr val="FFFF00"/>
                </a:highlight>
              </a:rPr>
              <a:t>包</a:t>
            </a:r>
            <a:endParaRPr lang="zh-CN" altLang="en-US">
              <a:highlight>
                <a:srgbClr val="FFFF00"/>
              </a:highlight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01560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41461" y="2413635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关系</a:t>
            </a:r>
            <a:r>
              <a:rPr lang="zh-CN" altLang="en-US"/>
              <a:t>预测</a:t>
            </a:r>
            <a:endParaRPr lang="zh-CN" altLang="en-US"/>
          </a:p>
          <a:p>
            <a:pPr algn="ctr"/>
            <a:r>
              <a:rPr lang="en-US" altLang="zh-CN"/>
              <a:t>Link Prediction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332914" y="39147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2470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89948" y="519049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</a:rPr>
              <a:t>代谢组学信息查找</a:t>
            </a:r>
            <a:endParaRPr lang="zh-CN" altLang="en-US">
              <a:highlight>
                <a:srgbClr val="FFFF00"/>
              </a:highlight>
            </a:endParaRPr>
          </a:p>
          <a:p>
            <a:pPr algn="ctr"/>
            <a:r>
              <a:rPr lang="zh-CN" altLang="en-US">
                <a:highlight>
                  <a:srgbClr val="FFFF00"/>
                </a:highlight>
              </a:rPr>
              <a:t>代谢组学知识图谱</a:t>
            </a:r>
            <a:r>
              <a:rPr lang="zh-CN" altLang="en-US">
                <a:highlight>
                  <a:srgbClr val="FFFF00"/>
                </a:highlight>
              </a:rPr>
              <a:t>构建</a:t>
            </a:r>
            <a:endParaRPr lang="zh-CN" altLang="en-US">
              <a:highlight>
                <a:srgbClr val="FFFF00"/>
              </a:highlight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1075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60441" y="5190490"/>
            <a:ext cx="2480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</a:rPr>
              <a:t>开源代谢物</a:t>
            </a:r>
            <a:r>
              <a:rPr lang="en-US" altLang="zh-CN">
                <a:highlight>
                  <a:srgbClr val="FFFF00"/>
                </a:highlight>
              </a:rPr>
              <a:t>embedding</a:t>
            </a:r>
            <a:endParaRPr lang="en-US" altLang="zh-CN">
              <a:highlight>
                <a:srgbClr val="FFFF00"/>
              </a:highlight>
            </a:endParaRPr>
          </a:p>
          <a:p>
            <a:pPr algn="ctr"/>
            <a:r>
              <a:rPr lang="zh-CN" altLang="en-US">
                <a:highlight>
                  <a:srgbClr val="FFFF00"/>
                </a:highlight>
              </a:rPr>
              <a:t>提供</a:t>
            </a:r>
            <a:r>
              <a:rPr lang="zh-CN" altLang="en-US">
                <a:highlight>
                  <a:srgbClr val="FFFF00"/>
                </a:highlight>
              </a:rPr>
              <a:t>向量化表示</a:t>
            </a:r>
            <a:endParaRPr lang="zh-CN" altLang="en-US">
              <a:highlight>
                <a:srgbClr val="FFFF00"/>
              </a:highlight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999617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066165" y="1889125"/>
            <a:ext cx="7734935" cy="40582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85659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774700" y="298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HMKG</a:t>
            </a:r>
            <a:endParaRPr lang="en-US" altLang="zh-CN"/>
          </a:p>
        </p:txBody>
      </p:sp>
      <p:pic>
        <p:nvPicPr>
          <p:cNvPr id="8" name="图片 7" descr="highcharts-dependency-wh-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r="15696"/>
          <a:stretch>
            <a:fillRect/>
          </a:stretch>
        </p:blipFill>
        <p:spPr>
          <a:xfrm>
            <a:off x="5523230" y="1066165"/>
            <a:ext cx="6422390" cy="5078730"/>
          </a:xfrm>
          <a:prstGeom prst="rect">
            <a:avLst/>
          </a:prstGeom>
        </p:spPr>
      </p:pic>
      <p:pic>
        <p:nvPicPr>
          <p:cNvPr id="9" name="图片 8" descr="KG Schem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203325"/>
            <a:ext cx="6504940" cy="4941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85520"/>
          </a:xfrm>
        </p:spPr>
        <p:txBody>
          <a:bodyPr/>
          <a:p>
            <a:r>
              <a:rPr lang="en-US" altLang="zh-CN"/>
              <a:t>HMKG</a:t>
            </a:r>
            <a:r>
              <a:rPr lang="zh-CN" altLang="en-US"/>
              <a:t>库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>
          <a:xfrm>
            <a:off x="647700" y="1327785"/>
            <a:ext cx="10515600" cy="587375"/>
          </a:xfrm>
        </p:spPr>
        <p:txBody>
          <a:bodyPr/>
          <a:p>
            <a:r>
              <a:rPr lang="zh-CN" altLang="en-US" sz="2400"/>
              <a:t>用处：构建代谢组学知识图谱，信息查找，模型</a:t>
            </a:r>
            <a:r>
              <a:rPr lang="zh-CN" altLang="en-US" sz="2400"/>
              <a:t>训练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647700" y="1835785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功能列表</a:t>
            </a:r>
            <a:endParaRPr lang="zh-CN" altLang="en-US" b="1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204085"/>
            <a:ext cx="2926715" cy="4644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33800" y="2651125"/>
            <a:ext cx="11963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下载</a:t>
            </a:r>
            <a:r>
              <a:rPr lang="en-US" altLang="zh-CN" sz="1000"/>
              <a:t>HMDB</a:t>
            </a:r>
            <a:r>
              <a:rPr lang="zh-CN" altLang="en-US" sz="1000"/>
              <a:t>数据集</a:t>
            </a:r>
            <a:endParaRPr lang="zh-CN" altLang="en-US" sz="1000"/>
          </a:p>
        </p:txBody>
      </p:sp>
      <p:sp>
        <p:nvSpPr>
          <p:cNvPr id="19" name="文本框 18"/>
          <p:cNvSpPr txBox="1"/>
          <p:nvPr/>
        </p:nvSpPr>
        <p:spPr>
          <a:xfrm>
            <a:off x="3733800" y="311594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创建</a:t>
            </a:r>
            <a:r>
              <a:rPr lang="zh-CN" altLang="en-US" sz="1000"/>
              <a:t>子图</a:t>
            </a:r>
            <a:endParaRPr lang="zh-CN" altLang="en-US" sz="1000"/>
          </a:p>
        </p:txBody>
      </p:sp>
      <p:sp>
        <p:nvSpPr>
          <p:cNvPr id="20" name="文本框 19"/>
          <p:cNvSpPr txBox="1"/>
          <p:nvPr/>
        </p:nvSpPr>
        <p:spPr>
          <a:xfrm>
            <a:off x="3733800" y="2883535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创建</a:t>
            </a:r>
            <a:r>
              <a:rPr lang="zh-CN" altLang="en-US" sz="1000"/>
              <a:t>知识图谱</a:t>
            </a:r>
            <a:endParaRPr lang="zh-CN" altLang="en-US" sz="1000"/>
          </a:p>
        </p:txBody>
      </p:sp>
      <p:sp>
        <p:nvSpPr>
          <p:cNvPr id="21" name="文本框 20"/>
          <p:cNvSpPr txBox="1"/>
          <p:nvPr/>
        </p:nvSpPr>
        <p:spPr>
          <a:xfrm>
            <a:off x="3733800" y="3348355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导出</a:t>
            </a:r>
            <a:r>
              <a:rPr lang="zh-CN" altLang="en-US" sz="1000"/>
              <a:t>三元组</a:t>
            </a:r>
            <a:endParaRPr lang="zh-CN" altLang="en-US" sz="1000"/>
          </a:p>
        </p:txBody>
      </p:sp>
      <p:sp>
        <p:nvSpPr>
          <p:cNvPr id="22" name="文本框 21"/>
          <p:cNvSpPr txBox="1"/>
          <p:nvPr/>
        </p:nvSpPr>
        <p:spPr>
          <a:xfrm>
            <a:off x="3733800" y="3580765"/>
            <a:ext cx="817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数据</a:t>
            </a:r>
            <a:r>
              <a:rPr lang="zh-CN" altLang="en-US" sz="1000"/>
              <a:t>可视化</a:t>
            </a:r>
            <a:endParaRPr lang="zh-CN" altLang="en-US" sz="1000"/>
          </a:p>
        </p:txBody>
      </p:sp>
      <p:sp>
        <p:nvSpPr>
          <p:cNvPr id="23" name="文本框 22"/>
          <p:cNvSpPr txBox="1"/>
          <p:nvPr/>
        </p:nvSpPr>
        <p:spPr>
          <a:xfrm>
            <a:off x="3733800" y="381317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数据</a:t>
            </a:r>
            <a:r>
              <a:rPr lang="zh-CN" altLang="en-US" sz="1000"/>
              <a:t>统计</a:t>
            </a:r>
            <a:endParaRPr lang="zh-CN" altLang="en-US" sz="1000"/>
          </a:p>
        </p:txBody>
      </p:sp>
      <p:sp>
        <p:nvSpPr>
          <p:cNvPr id="24" name="文本框 23"/>
          <p:cNvSpPr txBox="1"/>
          <p:nvPr/>
        </p:nvSpPr>
        <p:spPr>
          <a:xfrm>
            <a:off x="3733800" y="4277995"/>
            <a:ext cx="1071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知识图谱</a:t>
            </a:r>
            <a:r>
              <a:rPr lang="zh-CN" altLang="en-US" sz="1000"/>
              <a:t>可视化</a:t>
            </a:r>
            <a:endParaRPr lang="zh-CN" altLang="en-US" sz="1000"/>
          </a:p>
        </p:txBody>
      </p:sp>
      <p:sp>
        <p:nvSpPr>
          <p:cNvPr id="25" name="文本框 24"/>
          <p:cNvSpPr txBox="1"/>
          <p:nvPr/>
        </p:nvSpPr>
        <p:spPr>
          <a:xfrm>
            <a:off x="3733800" y="4045585"/>
            <a:ext cx="10210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结点</a:t>
            </a:r>
            <a:r>
              <a:rPr lang="en-US" altLang="zh-CN" sz="1000"/>
              <a:t>+</a:t>
            </a:r>
            <a:r>
              <a:rPr lang="zh-CN" altLang="en-US" sz="1000"/>
              <a:t>关系</a:t>
            </a:r>
            <a:r>
              <a:rPr lang="zh-CN" altLang="en-US" sz="1000"/>
              <a:t>查找</a:t>
            </a:r>
            <a:endParaRPr lang="zh-CN" altLang="en-US" sz="1000"/>
          </a:p>
        </p:txBody>
      </p:sp>
      <p:sp>
        <p:nvSpPr>
          <p:cNvPr id="26" name="文本框 25"/>
          <p:cNvSpPr txBox="1"/>
          <p:nvPr/>
        </p:nvSpPr>
        <p:spPr>
          <a:xfrm>
            <a:off x="3733800" y="4510405"/>
            <a:ext cx="12750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结点</a:t>
            </a:r>
            <a:r>
              <a:rPr lang="en-US" altLang="zh-CN" sz="1000"/>
              <a:t>+</a:t>
            </a:r>
            <a:r>
              <a:rPr lang="zh-CN" altLang="en-US" sz="1000"/>
              <a:t>关系反向</a:t>
            </a:r>
            <a:r>
              <a:rPr lang="zh-CN" altLang="en-US" sz="1000"/>
              <a:t>查找</a:t>
            </a:r>
            <a:endParaRPr lang="zh-CN" altLang="en-US" sz="1000"/>
          </a:p>
        </p:txBody>
      </p:sp>
      <p:sp>
        <p:nvSpPr>
          <p:cNvPr id="27" name="文本框 26"/>
          <p:cNvSpPr txBox="1"/>
          <p:nvPr/>
        </p:nvSpPr>
        <p:spPr>
          <a:xfrm>
            <a:off x="3733800" y="4742815"/>
            <a:ext cx="14027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上传至</a:t>
            </a:r>
            <a:r>
              <a:rPr lang="en-US" altLang="zh-CN" sz="1000"/>
              <a:t>Neo4j</a:t>
            </a:r>
            <a:r>
              <a:rPr lang="zh-CN" altLang="en-US" sz="1000"/>
              <a:t>图</a:t>
            </a:r>
            <a:r>
              <a:rPr lang="zh-CN" altLang="en-US" sz="1000"/>
              <a:t>数据库</a:t>
            </a:r>
            <a:endParaRPr lang="zh-CN" altLang="en-US" sz="1000"/>
          </a:p>
        </p:txBody>
      </p:sp>
      <p:sp>
        <p:nvSpPr>
          <p:cNvPr id="28" name="文本框 27"/>
          <p:cNvSpPr txBox="1"/>
          <p:nvPr/>
        </p:nvSpPr>
        <p:spPr>
          <a:xfrm>
            <a:off x="3733800" y="4975225"/>
            <a:ext cx="1071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构造训练</a:t>
            </a:r>
            <a:r>
              <a:rPr lang="zh-CN" altLang="en-US" sz="1000"/>
              <a:t>三元组</a:t>
            </a:r>
            <a:endParaRPr lang="zh-CN" altLang="en-US" sz="1000"/>
          </a:p>
        </p:txBody>
      </p:sp>
      <p:sp>
        <p:nvSpPr>
          <p:cNvPr id="29" name="文本框 28"/>
          <p:cNvSpPr txBox="1"/>
          <p:nvPr/>
        </p:nvSpPr>
        <p:spPr>
          <a:xfrm>
            <a:off x="3733800" y="5207635"/>
            <a:ext cx="17252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保存</a:t>
            </a:r>
            <a:r>
              <a:rPr lang="en-US" altLang="zh-CN" sz="1000"/>
              <a:t>entity_to_id</a:t>
            </a:r>
            <a:r>
              <a:rPr lang="zh-CN" altLang="en-US" sz="1000"/>
              <a:t>等</a:t>
            </a:r>
            <a:r>
              <a:rPr lang="zh-CN" altLang="en-US" sz="1000"/>
              <a:t>映射信息</a:t>
            </a:r>
            <a:endParaRPr lang="zh-CN" altLang="en-US" sz="1000"/>
          </a:p>
        </p:txBody>
      </p:sp>
      <p:sp>
        <p:nvSpPr>
          <p:cNvPr id="30" name="文本框 29"/>
          <p:cNvSpPr txBox="1"/>
          <p:nvPr/>
        </p:nvSpPr>
        <p:spPr>
          <a:xfrm>
            <a:off x="3733800" y="5440045"/>
            <a:ext cx="1198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知识图谱</a:t>
            </a:r>
            <a:r>
              <a:rPr lang="zh-CN" altLang="en-US" sz="1000"/>
              <a:t>表示训练</a:t>
            </a:r>
            <a:endParaRPr lang="zh-CN" altLang="en-US" sz="1000"/>
          </a:p>
        </p:txBody>
      </p:sp>
      <p:sp>
        <p:nvSpPr>
          <p:cNvPr id="31" name="文本框 30"/>
          <p:cNvSpPr txBox="1"/>
          <p:nvPr/>
        </p:nvSpPr>
        <p:spPr>
          <a:xfrm>
            <a:off x="3733800" y="5672455"/>
            <a:ext cx="1198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知识图谱表示</a:t>
            </a:r>
            <a:r>
              <a:rPr lang="zh-CN" altLang="en-US" sz="1000"/>
              <a:t>测试</a:t>
            </a:r>
            <a:endParaRPr lang="zh-CN" altLang="en-US" sz="1000"/>
          </a:p>
        </p:txBody>
      </p:sp>
      <p:sp>
        <p:nvSpPr>
          <p:cNvPr id="32" name="文本框 31"/>
          <p:cNvSpPr txBox="1"/>
          <p:nvPr/>
        </p:nvSpPr>
        <p:spPr>
          <a:xfrm>
            <a:off x="3733800" y="5904865"/>
            <a:ext cx="1333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保存所有</a:t>
            </a:r>
            <a:r>
              <a:rPr lang="en-US" altLang="zh-CN" sz="1000"/>
              <a:t>embedding</a:t>
            </a:r>
            <a:endParaRPr lang="en-US" altLang="zh-CN" sz="1000"/>
          </a:p>
        </p:txBody>
      </p:sp>
      <p:sp>
        <p:nvSpPr>
          <p:cNvPr id="33" name="文本框 32"/>
          <p:cNvSpPr txBox="1"/>
          <p:nvPr/>
        </p:nvSpPr>
        <p:spPr>
          <a:xfrm>
            <a:off x="3733800" y="6137275"/>
            <a:ext cx="1841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保存所有化合物的</a:t>
            </a:r>
            <a:r>
              <a:rPr lang="en-US" altLang="zh-CN" sz="1000"/>
              <a:t>embedding</a:t>
            </a:r>
            <a:endParaRPr lang="en-US" altLang="zh-CN" sz="1000"/>
          </a:p>
        </p:txBody>
      </p:sp>
      <p:sp>
        <p:nvSpPr>
          <p:cNvPr id="34" name="文本框 33"/>
          <p:cNvSpPr txBox="1"/>
          <p:nvPr/>
        </p:nvSpPr>
        <p:spPr>
          <a:xfrm>
            <a:off x="3733800" y="6369685"/>
            <a:ext cx="183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/>
              <a:t>根据所选的实体类型</a:t>
            </a:r>
            <a:r>
              <a:rPr lang="zh-CN" altLang="en-US" sz="1000"/>
              <a:t>进行保存</a:t>
            </a:r>
            <a:endParaRPr lang="zh-CN" altLang="en-US" sz="100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15" y="2270125"/>
            <a:ext cx="2222500" cy="381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15" y="2766060"/>
            <a:ext cx="2273300" cy="168529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05" y="4566285"/>
            <a:ext cx="2280920" cy="19386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510" y="4565015"/>
            <a:ext cx="2281555" cy="193992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145" y="2767965"/>
            <a:ext cx="1980565" cy="1683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567690"/>
            <a:ext cx="10515600" cy="1325563"/>
          </a:xfrm>
        </p:spPr>
        <p:txBody>
          <a:bodyPr>
            <a:noAutofit/>
          </a:bodyPr>
          <a:p>
            <a:r>
              <a:rPr lang="zh-CN" altLang="en-US" sz="1800"/>
              <a:t>hmkg.lookup(node_list=["HMDB0000001","HMDB0000214","HMDB0005826","HMDB0008162"],</a:t>
            </a:r>
            <a:br>
              <a:rPr lang="zh-CN" altLang="en-US" sz="1800"/>
            </a:br>
            <a:r>
              <a:rPr lang="en-US" altLang="zh-CN" sz="1800"/>
              <a:t>	        </a:t>
            </a:r>
            <a:r>
              <a:rPr lang="zh-CN" altLang="en-US" sz="1800"/>
              <a:t>selected_relations=["Disease","synonym"],</a:t>
            </a:r>
            <a:br>
              <a:rPr lang="zh-CN" altLang="en-US" sz="1800"/>
            </a:br>
            <a:r>
              <a:rPr lang="en-US" altLang="zh-CN" sz="1800"/>
              <a:t>	        </a:t>
            </a:r>
            <a:r>
              <a:rPr lang="zh-CN" altLang="en-US" sz="1800"/>
              <a:t>show_only=10,</a:t>
            </a:r>
            <a:br>
              <a:rPr lang="zh-CN" altLang="en-US" sz="1800"/>
            </a:br>
            <a:r>
              <a:rPr lang="en-US" altLang="zh-CN" sz="1800"/>
              <a:t>	        </a:t>
            </a:r>
            <a:r>
              <a:rPr lang="zh-CN" altLang="en-US" sz="1800"/>
              <a:t>save_results=True)</a:t>
            </a:r>
            <a:endParaRPr lang="zh-CN" altLang="en-US" sz="1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03450"/>
            <a:ext cx="989330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2559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信息查找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567690"/>
            <a:ext cx="10515600" cy="1325563"/>
          </a:xfrm>
        </p:spPr>
        <p:txBody>
          <a:bodyPr>
            <a:noAutofit/>
          </a:bodyPr>
          <a:p>
            <a:r>
              <a:rPr sz="1800"/>
              <a:t>hmkg.lookup_backward(node_list=['Obesity'</a:t>
            </a:r>
            <a:r>
              <a:rPr lang="en-US" sz="1800"/>
              <a:t>,</a:t>
            </a:r>
            <a:r>
              <a:rPr sz="1800"/>
              <a:t> 'Cystinuria'</a:t>
            </a:r>
            <a:r>
              <a:rPr lang="en-US" sz="1800"/>
              <a:t>,</a:t>
            </a:r>
            <a:r>
              <a:rPr sz="1800"/>
              <a:t> 'Late-onset preeclampsia'],</a:t>
            </a:r>
            <a:br>
              <a:rPr sz="1800"/>
            </a:br>
            <a:r>
              <a:rPr lang="en-US" sz="1800"/>
              <a:t>		           </a:t>
            </a:r>
            <a:r>
              <a:rPr sz="1800"/>
              <a:t>selected_relations=["Disease"],</a:t>
            </a:r>
            <a:br>
              <a:rPr sz="1800"/>
            </a:br>
            <a:r>
              <a:rPr lang="en-US" sz="1800"/>
              <a:t>		           </a:t>
            </a:r>
            <a:r>
              <a:rPr sz="1800"/>
              <a:t>show_only=10,</a:t>
            </a:r>
            <a:br>
              <a:rPr sz="1800"/>
            </a:br>
            <a:r>
              <a:rPr lang="en-US" sz="1800"/>
              <a:t>		           </a:t>
            </a:r>
            <a:r>
              <a:rPr sz="1800"/>
              <a:t>save_results=True)</a:t>
            </a:r>
            <a:endParaRPr sz="1800"/>
          </a:p>
        </p:txBody>
      </p:sp>
      <p:sp>
        <p:nvSpPr>
          <p:cNvPr id="5" name="文本框 4"/>
          <p:cNvSpPr txBox="1"/>
          <p:nvPr/>
        </p:nvSpPr>
        <p:spPr>
          <a:xfrm>
            <a:off x="647700" y="2559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信息反</a:t>
            </a:r>
            <a:r>
              <a:rPr lang="zh-CN" altLang="en-US"/>
              <a:t>查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946910"/>
            <a:ext cx="605536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KGE</a:t>
            </a:r>
            <a:r>
              <a:rPr lang="zh-CN" altLang="en-US"/>
              <a:t>结果</a:t>
            </a:r>
            <a:endParaRPr lang="zh-CN" altLang="en-US"/>
          </a:p>
        </p:txBody>
      </p:sp>
      <p:graphicFrame>
        <p:nvGraphicFramePr>
          <p:cNvPr id="12" name="内容占位符 11"/>
          <p:cNvGraphicFramePr/>
          <p:nvPr>
            <p:ph idx="1"/>
            <p:custDataLst>
              <p:tags r:id="rId1"/>
            </p:custDataLst>
          </p:nvPr>
        </p:nvGraphicFramePr>
        <p:xfrm>
          <a:off x="1212215" y="1825625"/>
          <a:ext cx="9951085" cy="474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470"/>
                <a:gridCol w="894715"/>
                <a:gridCol w="923925"/>
                <a:gridCol w="897255"/>
                <a:gridCol w="981075"/>
                <a:gridCol w="981075"/>
                <a:gridCol w="981710"/>
                <a:gridCol w="981075"/>
                <a:gridCol w="981710"/>
                <a:gridCol w="981075"/>
              </a:tblGrid>
              <a:tr h="790575">
                <a:tc rowSpan="2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hits_at</a:t>
                      </a:r>
                      <a:endParaRPr lang="en-US" altLang="zh-CN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TransE (2013)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TransH (2014)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3"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TransR (2015)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790575">
                <a:tc vMerge="1">
                  <a:tcPr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head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tail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both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head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tail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both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head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tail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both</a:t>
                      </a:r>
                      <a:endParaRPr lang="en-US" altLang="zh-CN" b="1"/>
                    </a:p>
                  </a:txBody>
                  <a:tcPr anchor="ctr" anchorCtr="0"/>
                </a:tc>
              </a:tr>
              <a:tr h="79057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hits_at_1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0.1453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0.0476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0.0965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0.4166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0.2176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0.3171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0.4001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0.064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0.2324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79057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hits_at_3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0.2744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0.0815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0.1780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0.5757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0.3257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0.4507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0.4865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0.1006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0.2936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79057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hits_at_5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0.3480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0.1016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0.2248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0.592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0.3633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0.477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0.5116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0.1160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0.3138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790575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b="1"/>
                        <a:t>hits_at_10</a:t>
                      </a:r>
                      <a:endParaRPr lang="en-US" altLang="zh-CN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0.4497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0.1266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/>
                        <a:t>0.2881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0.617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0.4316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0.524</a:t>
                      </a: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0.539</a:t>
                      </a: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0.156</a:t>
                      </a: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0.348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85520"/>
          </a:xfrm>
        </p:spPr>
        <p:txBody>
          <a:bodyPr/>
          <a:p>
            <a:r>
              <a:rPr lang="en-US" altLang="zh-CN"/>
              <a:t>meta2vec</a:t>
            </a:r>
            <a:r>
              <a:rPr lang="zh-CN" altLang="en-US"/>
              <a:t>库</a:t>
            </a:r>
            <a:endParaRPr lang="zh-CN" altLang="en-US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1"/>
          <a:srcRect r="22352"/>
          <a:stretch>
            <a:fillRect/>
          </a:stretch>
        </p:blipFill>
        <p:spPr>
          <a:xfrm>
            <a:off x="647700" y="2451100"/>
            <a:ext cx="3832860" cy="3897630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>
          <a:xfrm>
            <a:off x="647700" y="1327785"/>
            <a:ext cx="10515600" cy="587375"/>
          </a:xfrm>
        </p:spPr>
        <p:txBody>
          <a:bodyPr/>
          <a:p>
            <a:r>
              <a:rPr lang="zh-CN" altLang="en-US" sz="2400"/>
              <a:t>用处：为每一个化合物提供对应的</a:t>
            </a:r>
            <a:r>
              <a:rPr lang="en-US" altLang="zh-CN" sz="2400"/>
              <a:t>embedding</a:t>
            </a:r>
            <a:r>
              <a:rPr lang="zh-CN" altLang="en-US" sz="2400"/>
              <a:t>，为向量化表示提供基础。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647700" y="1998980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功能列表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4662170" y="3338195"/>
            <a:ext cx="225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加载所有</a:t>
            </a:r>
            <a:r>
              <a:rPr lang="en-US" altLang="zh-CN"/>
              <a:t>embedding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662170" y="3776980"/>
            <a:ext cx="199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</a:t>
            </a:r>
            <a:r>
              <a:rPr lang="zh-CN" altLang="en-US"/>
              <a:t>索引的</a:t>
            </a:r>
            <a:r>
              <a:rPr lang="en-US" altLang="zh-CN"/>
              <a:t>hmdb_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662170" y="4215765"/>
            <a:ext cx="2480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索引若干个</a:t>
            </a:r>
            <a:r>
              <a:rPr lang="en-US" altLang="zh-CN"/>
              <a:t>embedding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665345" y="465455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计算两个化合物间的</a:t>
            </a:r>
            <a:r>
              <a:rPr lang="zh-CN" altLang="en-US"/>
              <a:t>相似度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62170" y="5093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计算给定化合物与其他所有化合物的</a:t>
            </a:r>
            <a:r>
              <a:rPr lang="zh-CN" altLang="en-US"/>
              <a:t>相似度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65345" y="553212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计算与给定化合物最相近的</a:t>
            </a:r>
            <a:r>
              <a:rPr lang="zh-CN" altLang="en-US"/>
              <a:t>化合物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665345" y="5970905"/>
            <a:ext cx="4766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将若干个化合物的</a:t>
            </a:r>
            <a:r>
              <a:rPr lang="en-US" altLang="zh-CN"/>
              <a:t>embedding</a:t>
            </a:r>
            <a:r>
              <a:rPr lang="zh-CN" altLang="en-US"/>
              <a:t>进行降维</a:t>
            </a:r>
            <a:r>
              <a:rPr lang="zh-CN" altLang="en-US"/>
              <a:t>可视化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015" y="3776980"/>
            <a:ext cx="3054985" cy="227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2287905"/>
            <a:ext cx="3455670" cy="1489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985" y="6489700"/>
            <a:ext cx="4562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https://github.com/YuxingLu613/meta2vec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当前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5083" y="2136775"/>
            <a:ext cx="1550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HMDB</a:t>
            </a:r>
            <a:r>
              <a:rPr lang="zh-CN" altLang="en-US"/>
              <a:t>数据库</a:t>
            </a:r>
            <a:endParaRPr lang="en-US" altLang="zh-CN"/>
          </a:p>
          <a:p>
            <a:pPr algn="ctr"/>
            <a:endParaRPr lang="zh-CN" altLang="en-US"/>
          </a:p>
          <a:p>
            <a:pPr algn="ctr"/>
            <a:r>
              <a:rPr lang="en-US" altLang="zh-CN"/>
              <a:t>(KEGG</a:t>
            </a:r>
            <a:r>
              <a:rPr lang="zh-CN" altLang="en-US"/>
              <a:t>、</a:t>
            </a:r>
            <a:endParaRPr lang="zh-CN" altLang="en-US"/>
          </a:p>
          <a:p>
            <a:pPr algn="ctr"/>
            <a:r>
              <a:rPr lang="en-US" altLang="zh-CN"/>
              <a:t>Reactome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4" idx="3"/>
          </p:cNvCxnSpPr>
          <p:nvPr/>
        </p:nvCxnSpPr>
        <p:spPr>
          <a:xfrm>
            <a:off x="2846070" y="2736215"/>
            <a:ext cx="9353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7783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构建知识图谱</a:t>
            </a:r>
            <a:endParaRPr lang="en-US" altLang="zh-CN"/>
          </a:p>
          <a:p>
            <a:pPr algn="ctr"/>
            <a:r>
              <a:rPr lang="en-US" altLang="zh-CN"/>
              <a:t>HMKG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62534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4161" y="3914775"/>
            <a:ext cx="110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HMKG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2580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33198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知识图谱</a:t>
            </a:r>
            <a:r>
              <a:rPr lang="zh-CN" altLang="en-US"/>
              <a:t>表示</a:t>
            </a:r>
            <a:endParaRPr lang="zh-CN" altLang="en-US"/>
          </a:p>
          <a:p>
            <a:pPr algn="ctr"/>
            <a:r>
              <a:rPr lang="en-US" altLang="zh-CN"/>
              <a:t>KGE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310755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589" y="3914775"/>
            <a:ext cx="140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meta2vec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01560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41461" y="2413635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关系</a:t>
            </a:r>
            <a:r>
              <a:rPr lang="zh-CN" altLang="en-US"/>
              <a:t>预测</a:t>
            </a:r>
            <a:endParaRPr lang="zh-CN" altLang="en-US"/>
          </a:p>
          <a:p>
            <a:pPr algn="ctr"/>
            <a:r>
              <a:rPr lang="en-US" altLang="zh-CN"/>
              <a:t>Link Prediction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332914" y="39147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2470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89948" y="519049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代谢组学信息</a:t>
            </a:r>
            <a:r>
              <a:rPr lang="zh-CN" altLang="en-US"/>
              <a:t>查找</a:t>
            </a:r>
            <a:endParaRPr lang="zh-CN" altLang="en-US"/>
          </a:p>
          <a:p>
            <a:pPr algn="ctr"/>
            <a:r>
              <a:rPr lang="zh-CN" altLang="en-US"/>
              <a:t>代谢组学知识图谱</a:t>
            </a:r>
            <a:r>
              <a:rPr lang="zh-CN" altLang="en-US"/>
              <a:t>构建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1075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60441" y="5190490"/>
            <a:ext cx="2480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开源代谢物</a:t>
            </a:r>
            <a:r>
              <a:rPr lang="en-US" altLang="zh-CN"/>
              <a:t>embedding</a:t>
            </a:r>
            <a:endParaRPr lang="en-US" altLang="zh-CN"/>
          </a:p>
          <a:p>
            <a:pPr algn="ctr"/>
            <a:r>
              <a:rPr lang="zh-CN" altLang="en-US"/>
              <a:t>提供</a:t>
            </a:r>
            <a:r>
              <a:rPr lang="zh-CN" altLang="en-US"/>
              <a:t>向量化表示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999617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066165" y="1889125"/>
            <a:ext cx="7734935" cy="40582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85659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45745" y="5947410"/>
            <a:ext cx="103593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HMKG</a:t>
            </a:r>
            <a:r>
              <a:rPr lang="zh-CN" altLang="en-US"/>
              <a:t>和</a:t>
            </a:r>
            <a:r>
              <a:rPr lang="en-US" altLang="zh-CN"/>
              <a:t>meta2vec</a:t>
            </a:r>
            <a:r>
              <a:rPr lang="zh-CN" altLang="en-US"/>
              <a:t>包都在迭代开发中，目前用的是达州结肠癌数据中出现的</a:t>
            </a:r>
            <a:r>
              <a:rPr lang="en-US" altLang="zh-CN"/>
              <a:t>HMDBid</a:t>
            </a:r>
            <a:r>
              <a:rPr lang="zh-CN" altLang="en-US"/>
              <a:t>，共</a:t>
            </a:r>
            <a:r>
              <a:rPr lang="en-US" altLang="zh-CN"/>
              <a:t>473</a:t>
            </a:r>
            <a:r>
              <a:rPr lang="zh-CN" altLang="en-US"/>
              <a:t>化合物</a:t>
            </a:r>
            <a:endParaRPr lang="en-US" altLang="zh-CN"/>
          </a:p>
          <a:p>
            <a:r>
              <a:rPr lang="en-US" altLang="zh-CN"/>
              <a:t>HMDB</a:t>
            </a:r>
            <a:r>
              <a:rPr lang="zh-CN" altLang="en-US"/>
              <a:t>化合物总量在</a:t>
            </a:r>
            <a:r>
              <a:rPr lang="en-US" altLang="zh-CN"/>
              <a:t>200k</a:t>
            </a:r>
            <a:r>
              <a:rPr lang="zh-CN" altLang="en-US"/>
              <a:t>左右，完整模型</a:t>
            </a:r>
            <a:r>
              <a:rPr lang="en-US" altLang="zh-CN"/>
              <a:t>x500</a:t>
            </a:r>
            <a:endParaRPr lang="en-US" altLang="zh-CN"/>
          </a:p>
          <a:p>
            <a:r>
              <a:rPr lang="zh-CN" altLang="en-US"/>
              <a:t>是否还需要加入其他</a:t>
            </a:r>
            <a:r>
              <a:rPr lang="zh-CN" altLang="en-US"/>
              <a:t>数据库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当前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5083" y="2136775"/>
            <a:ext cx="1550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HMDB</a:t>
            </a:r>
            <a:r>
              <a:rPr lang="zh-CN" altLang="en-US"/>
              <a:t>数据库</a:t>
            </a:r>
            <a:endParaRPr lang="en-US" altLang="zh-CN"/>
          </a:p>
          <a:p>
            <a:pPr algn="ctr"/>
            <a:endParaRPr lang="zh-CN" altLang="en-US"/>
          </a:p>
          <a:p>
            <a:pPr algn="ctr"/>
            <a:r>
              <a:rPr lang="en-US" altLang="zh-CN"/>
              <a:t>(KEGG</a:t>
            </a:r>
            <a:r>
              <a:rPr lang="zh-CN" altLang="en-US"/>
              <a:t>、</a:t>
            </a:r>
            <a:endParaRPr lang="zh-CN" altLang="en-US"/>
          </a:p>
          <a:p>
            <a:pPr algn="ctr"/>
            <a:r>
              <a:rPr lang="en-US" altLang="zh-CN"/>
              <a:t>Reactome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4" idx="3"/>
          </p:cNvCxnSpPr>
          <p:nvPr/>
        </p:nvCxnSpPr>
        <p:spPr>
          <a:xfrm>
            <a:off x="2846070" y="2736215"/>
            <a:ext cx="9353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7783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构建知识图谱</a:t>
            </a:r>
            <a:endParaRPr lang="en-US" altLang="zh-CN"/>
          </a:p>
          <a:p>
            <a:pPr algn="ctr"/>
            <a:r>
              <a:rPr lang="en-US" altLang="zh-CN"/>
              <a:t>HMKG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62534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4161" y="3914775"/>
            <a:ext cx="110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HMKG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2580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33198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知识图谱</a:t>
            </a:r>
            <a:r>
              <a:rPr lang="zh-CN" altLang="en-US"/>
              <a:t>表示</a:t>
            </a:r>
            <a:endParaRPr lang="zh-CN" altLang="en-US"/>
          </a:p>
          <a:p>
            <a:pPr algn="ctr"/>
            <a:r>
              <a:rPr lang="en-US" altLang="zh-CN"/>
              <a:t>KGE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310755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589" y="3914775"/>
            <a:ext cx="140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meta2vec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01560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41461" y="2413635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关系</a:t>
            </a:r>
            <a:r>
              <a:rPr lang="zh-CN" altLang="en-US"/>
              <a:t>预测</a:t>
            </a:r>
            <a:endParaRPr lang="zh-CN" altLang="en-US"/>
          </a:p>
          <a:p>
            <a:pPr algn="ctr"/>
            <a:r>
              <a:rPr lang="en-US" altLang="zh-CN"/>
              <a:t>Link Prediction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332914" y="39147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2470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89948" y="519049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代谢组学信息</a:t>
            </a:r>
            <a:r>
              <a:rPr lang="zh-CN" altLang="en-US"/>
              <a:t>查找</a:t>
            </a:r>
            <a:endParaRPr lang="zh-CN" altLang="en-US"/>
          </a:p>
          <a:p>
            <a:pPr algn="ctr"/>
            <a:r>
              <a:rPr lang="zh-CN" altLang="en-US"/>
              <a:t>代谢组学知识图谱</a:t>
            </a:r>
            <a:r>
              <a:rPr lang="zh-CN" altLang="en-US"/>
              <a:t>构建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1075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60441" y="5190490"/>
            <a:ext cx="2480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开源代谢物</a:t>
            </a:r>
            <a:r>
              <a:rPr lang="en-US" altLang="zh-CN"/>
              <a:t>embedding</a:t>
            </a:r>
            <a:endParaRPr lang="en-US" altLang="zh-CN"/>
          </a:p>
          <a:p>
            <a:pPr algn="ctr"/>
            <a:r>
              <a:rPr lang="zh-CN" altLang="en-US"/>
              <a:t>提供</a:t>
            </a:r>
            <a:r>
              <a:rPr lang="zh-CN" altLang="en-US"/>
              <a:t>向量化表示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999617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066165" y="1889125"/>
            <a:ext cx="7734935" cy="40582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85659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9080" y="6049010"/>
            <a:ext cx="9567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功能设计方面目前涉及了普通的（</a:t>
            </a:r>
            <a:r>
              <a:rPr lang="en-US" altLang="zh-CN"/>
              <a:t>HMKG</a:t>
            </a:r>
            <a:r>
              <a:rPr lang="zh-CN" altLang="en-US"/>
              <a:t>）查找，统计，（</a:t>
            </a:r>
            <a:r>
              <a:rPr lang="en-US" altLang="zh-CN"/>
              <a:t>meta2vec</a:t>
            </a:r>
            <a:r>
              <a:rPr lang="zh-CN" altLang="en-US"/>
              <a:t>）化合物相似度</a:t>
            </a:r>
            <a:r>
              <a:rPr lang="zh-CN" altLang="en-US"/>
              <a:t>计算。</a:t>
            </a:r>
            <a:endParaRPr lang="zh-CN" altLang="en-US"/>
          </a:p>
          <a:p>
            <a:r>
              <a:rPr lang="zh-CN" altLang="en-US"/>
              <a:t>还需要根据实际应用场景添加一些</a:t>
            </a:r>
            <a:r>
              <a:rPr lang="zh-CN" altLang="en-US"/>
              <a:t>功能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当前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5083" y="2136775"/>
            <a:ext cx="1550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HMDB</a:t>
            </a:r>
            <a:r>
              <a:rPr lang="zh-CN" altLang="en-US"/>
              <a:t>数据库</a:t>
            </a:r>
            <a:endParaRPr lang="en-US" altLang="zh-CN"/>
          </a:p>
          <a:p>
            <a:pPr algn="ctr"/>
            <a:endParaRPr lang="zh-CN" altLang="en-US"/>
          </a:p>
          <a:p>
            <a:pPr algn="ctr"/>
            <a:r>
              <a:rPr lang="en-US" altLang="zh-CN"/>
              <a:t>(KEGG</a:t>
            </a:r>
            <a:r>
              <a:rPr lang="zh-CN" altLang="en-US"/>
              <a:t>、</a:t>
            </a:r>
            <a:endParaRPr lang="zh-CN" altLang="en-US"/>
          </a:p>
          <a:p>
            <a:pPr algn="ctr"/>
            <a:r>
              <a:rPr lang="en-US" altLang="zh-CN"/>
              <a:t>Reactome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4" idx="3"/>
          </p:cNvCxnSpPr>
          <p:nvPr/>
        </p:nvCxnSpPr>
        <p:spPr>
          <a:xfrm>
            <a:off x="2846070" y="2736215"/>
            <a:ext cx="9353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7783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构建知识图谱</a:t>
            </a:r>
            <a:endParaRPr lang="en-US" altLang="zh-CN"/>
          </a:p>
          <a:p>
            <a:pPr algn="ctr"/>
            <a:r>
              <a:rPr lang="en-US" altLang="zh-CN"/>
              <a:t>HMKG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62534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4161" y="3914775"/>
            <a:ext cx="110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HMKG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2580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33198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知识图谱</a:t>
            </a:r>
            <a:r>
              <a:rPr lang="zh-CN" altLang="en-US"/>
              <a:t>表示</a:t>
            </a:r>
            <a:endParaRPr lang="zh-CN" altLang="en-US"/>
          </a:p>
          <a:p>
            <a:pPr algn="ctr"/>
            <a:r>
              <a:rPr lang="en-US" altLang="zh-CN"/>
              <a:t>KGE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310755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589" y="3914775"/>
            <a:ext cx="140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meta2vec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01560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41461" y="2413635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关系</a:t>
            </a:r>
            <a:r>
              <a:rPr lang="zh-CN" altLang="en-US"/>
              <a:t>预测</a:t>
            </a:r>
            <a:endParaRPr lang="zh-CN" altLang="en-US"/>
          </a:p>
          <a:p>
            <a:pPr algn="ctr"/>
            <a:r>
              <a:rPr lang="en-US" altLang="zh-CN"/>
              <a:t>Link Prediction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332914" y="39147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2470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89948" y="519049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代谢组学信息</a:t>
            </a:r>
            <a:r>
              <a:rPr lang="zh-CN" altLang="en-US"/>
              <a:t>查找</a:t>
            </a:r>
            <a:endParaRPr lang="zh-CN" altLang="en-US"/>
          </a:p>
          <a:p>
            <a:pPr algn="ctr"/>
            <a:r>
              <a:rPr lang="zh-CN" altLang="en-US"/>
              <a:t>代谢组学知识图谱</a:t>
            </a:r>
            <a:r>
              <a:rPr lang="zh-CN" altLang="en-US"/>
              <a:t>构建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1075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60441" y="5190490"/>
            <a:ext cx="2480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开源代谢物</a:t>
            </a:r>
            <a:r>
              <a:rPr lang="en-US" altLang="zh-CN"/>
              <a:t>embedding</a:t>
            </a:r>
            <a:endParaRPr lang="en-US" altLang="zh-CN"/>
          </a:p>
          <a:p>
            <a:pPr algn="ctr"/>
            <a:r>
              <a:rPr lang="zh-CN" altLang="en-US"/>
              <a:t>提供</a:t>
            </a:r>
            <a:r>
              <a:rPr lang="zh-CN" altLang="en-US"/>
              <a:t>向量化表示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999617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066165" y="1889125"/>
            <a:ext cx="7734935" cy="4058285"/>
          </a:xfrm>
          <a:prstGeom prst="roundRect">
            <a:avLst/>
          </a:prstGeom>
          <a:noFill/>
          <a:ln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85659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2730" y="6172835"/>
            <a:ext cx="10091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 </a:t>
            </a:r>
            <a:r>
              <a:rPr lang="zh-CN" altLang="en-US"/>
              <a:t>关系预测</a:t>
            </a:r>
            <a:r>
              <a:rPr lang="en-US" altLang="zh-CN"/>
              <a:t>/</a:t>
            </a:r>
            <a:r>
              <a:rPr lang="zh-CN" altLang="en-US"/>
              <a:t>知识图谱补全</a:t>
            </a:r>
            <a:r>
              <a:rPr lang="en-US" altLang="zh-CN"/>
              <a:t> </a:t>
            </a:r>
            <a:r>
              <a:rPr lang="zh-CN" altLang="en-US"/>
              <a:t>目前暂无进展，近期开始调研，另外，预测</a:t>
            </a:r>
            <a:r>
              <a:rPr lang="en-US" altLang="zh-CN"/>
              <a:t>xx</a:t>
            </a:r>
            <a:r>
              <a:rPr lang="zh-CN" altLang="en-US"/>
              <a:t>与</a:t>
            </a:r>
            <a:r>
              <a:rPr lang="en-US" altLang="zh-CN"/>
              <a:t>xx</a:t>
            </a:r>
            <a:r>
              <a:rPr lang="zh-CN" altLang="en-US"/>
              <a:t>的关系还需要进行</a:t>
            </a:r>
            <a:r>
              <a:rPr lang="zh-CN" altLang="en-US"/>
              <a:t>确定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</a:t>
            </a:r>
            <a:r>
              <a:rPr lang="zh-CN" altLang="en-US"/>
              <a:t>思路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739265"/>
            <a:ext cx="10515600" cy="2404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6308725"/>
            <a:ext cx="3853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https://cthoyt.com/research/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090" y="4566285"/>
            <a:ext cx="1044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代谢数据（代谢物、代谢通路）</a:t>
            </a:r>
            <a:r>
              <a:rPr lang="en-US" altLang="zh-CN"/>
              <a:t> -&gt; </a:t>
            </a:r>
            <a:r>
              <a:rPr lang="zh-CN" altLang="en-US"/>
              <a:t>代谢知识图谱构建（</a:t>
            </a:r>
            <a:r>
              <a:rPr lang="en-US" altLang="zh-CN"/>
              <a:t>HMKG</a:t>
            </a:r>
            <a:r>
              <a:rPr lang="zh-CN" altLang="en-US"/>
              <a:t>）</a:t>
            </a:r>
            <a:r>
              <a:rPr lang="en-US" altLang="zh-CN"/>
              <a:t> -&gt; </a:t>
            </a:r>
            <a:r>
              <a:rPr lang="zh-CN" altLang="en-US"/>
              <a:t>代谢</a:t>
            </a:r>
            <a:r>
              <a:rPr lang="zh-CN" altLang="en-US"/>
              <a:t>组学向量表示（</a:t>
            </a:r>
            <a:r>
              <a:rPr lang="en-US" altLang="zh-CN"/>
              <a:t>Meta2vec</a:t>
            </a:r>
            <a:r>
              <a:rPr lang="zh-CN" altLang="en-US"/>
              <a:t>）</a:t>
            </a:r>
            <a:r>
              <a:rPr lang="en-US" altLang="zh-CN"/>
              <a:t>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-&gt; Link Prediction -&gt; </a:t>
            </a:r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文章结构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en-US" altLang="zh-CN"/>
              <a:t>HMKG</a:t>
            </a:r>
            <a:endParaRPr lang="en-US" altLang="zh-CN"/>
          </a:p>
          <a:p>
            <a:r>
              <a:rPr lang="en-US" altLang="zh-CN"/>
              <a:t>2. Meta2</a:t>
            </a:r>
            <a:r>
              <a:rPr lang="en-US" altLang="zh-CN"/>
              <a:t>Vec</a:t>
            </a:r>
            <a:endParaRPr lang="en-US" altLang="zh-CN"/>
          </a:p>
          <a:p>
            <a:r>
              <a:rPr lang="en-US" altLang="zh-CN"/>
              <a:t>3.</a:t>
            </a:r>
            <a:endParaRPr lang="en-US" altLang="zh-CN"/>
          </a:p>
          <a:p>
            <a:r>
              <a:rPr lang="en-US" altLang="zh-CN"/>
              <a:t>4.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27395" y="0"/>
            <a:ext cx="6364605" cy="6851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6489700"/>
            <a:ext cx="6920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Democratising Knowledge Representation with BioCyphe</a:t>
            </a:r>
            <a:r>
              <a:rPr lang="en-US" altLang="zh-CN"/>
              <a:t>r, 2022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3070"/>
            <a:ext cx="5827395" cy="3444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</a:t>
            </a:r>
            <a:r>
              <a:rPr lang="zh-CN" altLang="en-US"/>
              <a:t>关工作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9605" y="6212840"/>
            <a:ext cx="105136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Briefings in Bioinformatics - 2021 - PharmKG</a:t>
            </a:r>
            <a:r>
              <a:rPr lang="en-US" altLang="zh-CN"/>
              <a:t>:</a:t>
            </a:r>
            <a:r>
              <a:t> a dedicated knowledge graph benchmark for bomedical data mining</a:t>
            </a: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970" y="1315720"/>
            <a:ext cx="10514330" cy="4540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80840" y="1584325"/>
            <a:ext cx="2619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Chemical Gene Disease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</a:t>
            </a:r>
            <a:r>
              <a:rPr lang="zh-CN" altLang="en-US"/>
              <a:t>关工作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19225"/>
            <a:ext cx="4890770" cy="4833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745" y="6252845"/>
            <a:ext cx="11002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npj Systems Biology and Applications - 2018 - ComPath an ecosystem for exploring, analyzing, and curating mappings across pathway databases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20" y="1795145"/>
            <a:ext cx="6157595" cy="4082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Compath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80" y="1268095"/>
            <a:ext cx="9865995" cy="5369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Compath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r="-117" b="-62"/>
          <a:stretch>
            <a:fillRect/>
          </a:stretch>
        </p:blipFill>
        <p:spPr>
          <a:xfrm>
            <a:off x="1778635" y="1238885"/>
            <a:ext cx="8253730" cy="55175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205230"/>
            <a:ext cx="7048500" cy="5004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795" y="6209665"/>
            <a:ext cx="112045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Nature Communication - 2022 - Integrating and formatting biomedical data as pre-calculated knowledge graph embeddings in the Bioteque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96200" y="1205230"/>
            <a:ext cx="44964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/>
              <a:t>We show how Bioteque descriptors facilitate the</a:t>
            </a:r>
            <a:r>
              <a:rPr lang="en-US" altLang="zh-CN"/>
              <a:t> </a:t>
            </a:r>
            <a:r>
              <a:rPr lang="zh-CN" altLang="en-US"/>
              <a:t>assessment of high</a:t>
            </a:r>
            <a:r>
              <a:rPr lang="en-US" altLang="zh-CN"/>
              <a:t>-</a:t>
            </a:r>
            <a:r>
              <a:rPr lang="zh-CN" altLang="en-US"/>
              <a:t>throughput protein-protein</a:t>
            </a:r>
            <a:r>
              <a:rPr lang="en-US" altLang="zh-CN"/>
              <a:t> </a:t>
            </a:r>
            <a:r>
              <a:rPr lang="zh-CN" altLang="en-US"/>
              <a:t>interactome data, the predic_x0002_tion of drug response and new repurposing opportunities, and demonstrate</a:t>
            </a:r>
            <a:r>
              <a:rPr lang="en-US" altLang="zh-CN"/>
              <a:t> </a:t>
            </a:r>
            <a:r>
              <a:rPr lang="zh-CN" altLang="en-US"/>
              <a:t>that they can be used off-the-shelf in downstream machine learning tasks</a:t>
            </a:r>
            <a:r>
              <a:rPr lang="en-US" altLang="zh-CN"/>
              <a:t> </a:t>
            </a:r>
            <a:r>
              <a:rPr lang="zh-CN" altLang="en-US"/>
              <a:t>without loss of performance with respect to using original data.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路线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95083" y="2136775"/>
            <a:ext cx="15506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HMDB</a:t>
            </a:r>
            <a:r>
              <a:rPr lang="zh-CN" altLang="en-US"/>
              <a:t>数据库</a:t>
            </a:r>
            <a:endParaRPr lang="en-US" altLang="zh-CN"/>
          </a:p>
          <a:p>
            <a:pPr algn="ctr"/>
            <a:endParaRPr lang="zh-CN" altLang="en-US"/>
          </a:p>
          <a:p>
            <a:pPr algn="ctr"/>
            <a:r>
              <a:rPr lang="en-US" altLang="zh-CN"/>
              <a:t>(KEGG</a:t>
            </a:r>
            <a:r>
              <a:rPr lang="zh-CN" altLang="en-US"/>
              <a:t>、</a:t>
            </a:r>
            <a:endParaRPr lang="zh-CN" altLang="en-US"/>
          </a:p>
          <a:p>
            <a:pPr algn="ctr"/>
            <a:r>
              <a:rPr lang="en-US" altLang="zh-CN"/>
              <a:t>Reactome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</p:txBody>
      </p:sp>
      <p:cxnSp>
        <p:nvCxnSpPr>
          <p:cNvPr id="5" name="直接箭头连接符 4"/>
          <p:cNvCxnSpPr>
            <a:stCxn id="4" idx="3"/>
          </p:cNvCxnSpPr>
          <p:nvPr/>
        </p:nvCxnSpPr>
        <p:spPr>
          <a:xfrm>
            <a:off x="2846070" y="2736215"/>
            <a:ext cx="9353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47783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构建知识图谱</a:t>
            </a:r>
            <a:endParaRPr lang="en-US" altLang="zh-CN"/>
          </a:p>
          <a:p>
            <a:pPr algn="ctr"/>
            <a:r>
              <a:rPr lang="en-US" altLang="zh-CN"/>
              <a:t>HMKG</a:t>
            </a:r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62534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4161" y="3914775"/>
            <a:ext cx="1101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HMKG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5402580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533198" y="241363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知识图谱</a:t>
            </a:r>
            <a:r>
              <a:rPr lang="zh-CN" altLang="en-US"/>
              <a:t>表示</a:t>
            </a:r>
            <a:endParaRPr lang="zh-CN" altLang="en-US"/>
          </a:p>
          <a:p>
            <a:pPr algn="ctr"/>
            <a:r>
              <a:rPr lang="en-US" altLang="zh-CN"/>
              <a:t>KGE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310755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589" y="3914775"/>
            <a:ext cx="140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meta2vec</a:t>
            </a:r>
            <a:r>
              <a:rPr lang="zh-CN" altLang="en-US"/>
              <a:t>包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01560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41461" y="2413635"/>
            <a:ext cx="1706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关系</a:t>
            </a:r>
            <a:r>
              <a:rPr lang="zh-CN" altLang="en-US"/>
              <a:t>预测</a:t>
            </a:r>
            <a:endParaRPr lang="zh-CN" altLang="en-US"/>
          </a:p>
          <a:p>
            <a:pPr algn="ctr"/>
            <a:r>
              <a:rPr lang="en-US" altLang="zh-CN"/>
              <a:t>Link </a:t>
            </a:r>
            <a:r>
              <a:rPr lang="en-US" altLang="zh-CN"/>
              <a:t>Prediction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332914" y="39147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2470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89948" y="519049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代谢组学信息</a:t>
            </a:r>
            <a:r>
              <a:rPr lang="zh-CN" altLang="en-US"/>
              <a:t>查找</a:t>
            </a:r>
            <a:endParaRPr lang="zh-CN" altLang="en-US"/>
          </a:p>
          <a:p>
            <a:pPr algn="ctr"/>
            <a:r>
              <a:rPr lang="zh-CN" altLang="en-US"/>
              <a:t>代谢组学知识图谱</a:t>
            </a:r>
            <a:r>
              <a:rPr lang="zh-CN" altLang="en-US"/>
              <a:t>构建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310755" y="4334510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060441" y="5190490"/>
            <a:ext cx="2480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开源代谢物</a:t>
            </a:r>
            <a:r>
              <a:rPr lang="en-US" altLang="zh-CN"/>
              <a:t>embedding</a:t>
            </a:r>
            <a:endParaRPr lang="en-US" altLang="zh-CN"/>
          </a:p>
          <a:p>
            <a:pPr algn="ctr"/>
            <a:r>
              <a:rPr lang="zh-CN" altLang="en-US"/>
              <a:t>提供</a:t>
            </a:r>
            <a:r>
              <a:rPr lang="zh-CN" altLang="en-US"/>
              <a:t>向量化表示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9996170" y="3058795"/>
            <a:ext cx="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840085" y="2736215"/>
            <a:ext cx="11258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7dcad696-7d11-48bc-85cd-fa02f22c1a0a}"/>
  <p:tag name="TABLE_ENDDRAG_ORIGIN_RECT" val="772*373"/>
  <p:tag name="TABLE_ENDDRAG_RECT" val="106*143*772*37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3080</Words>
  <Application>WPS 演示</Application>
  <PresentationFormat>宽屏</PresentationFormat>
  <Paragraphs>390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冬青黑体简体中文</vt:lpstr>
      <vt:lpstr>Office 主题​​</vt:lpstr>
      <vt:lpstr>HMKG进度汇报</vt:lpstr>
      <vt:lpstr>整体思路</vt:lpstr>
      <vt:lpstr>相关工作</vt:lpstr>
      <vt:lpstr>相关工作</vt:lpstr>
      <vt:lpstr>相关工作</vt:lpstr>
      <vt:lpstr>Compath</vt:lpstr>
      <vt:lpstr>Compath</vt:lpstr>
      <vt:lpstr>相关工作</vt:lpstr>
      <vt:lpstr>研究路线</vt:lpstr>
      <vt:lpstr>研究路线</vt:lpstr>
      <vt:lpstr>PowerPoint 演示文稿</vt:lpstr>
      <vt:lpstr>HMKG库</vt:lpstr>
      <vt:lpstr>hmkg.lookup(node_list=["HMDB0000001","HMDB0000214","HMDB0005826","HMDB0008162"], 	        selected_relations=["Disease","synonym"], 	        show_only=10, 	        save_results=True)</vt:lpstr>
      <vt:lpstr>hmkg.lookup_backward(node_list=['Obesity', 'Cystinuria', 'Late-onset preeclampsia'], 		           selected_relations=["Disease"], 		           show_only=10, 		           save_results=True)</vt:lpstr>
      <vt:lpstr>KGE结果</vt:lpstr>
      <vt:lpstr>meta2vec库</vt:lpstr>
      <vt:lpstr>当前进展</vt:lpstr>
      <vt:lpstr>当前进展</vt:lpstr>
      <vt:lpstr>当前进展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Colton</cp:lastModifiedBy>
  <cp:revision>13</cp:revision>
  <dcterms:created xsi:type="dcterms:W3CDTF">2023-02-21T03:26:18Z</dcterms:created>
  <dcterms:modified xsi:type="dcterms:W3CDTF">2023-02-21T03:26:18Z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2052-5.1.0.7657</vt:lpwstr>
  </property>
  <property fmtid="{D5CDD505-2E9C-101B-9397-08002B2CF9AE}" pid="3" name="ICV">
    <vt:lpwstr>51F564952CD6A5028C5BEE63711B3D57</vt:lpwstr>
  </property>
</Properties>
</file>